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8" r:id="rId2"/>
    <p:sldId id="257" r:id="rId3"/>
    <p:sldId id="261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82" r:id="rId16"/>
    <p:sldId id="283" r:id="rId17"/>
    <p:sldId id="284" r:id="rId18"/>
    <p:sldId id="276" r:id="rId19"/>
    <p:sldId id="279" r:id="rId20"/>
    <p:sldId id="280" r:id="rId21"/>
    <p:sldId id="281" r:id="rId22"/>
    <p:sldId id="285" r:id="rId23"/>
    <p:sldId id="287" r:id="rId24"/>
    <p:sldId id="289" r:id="rId25"/>
    <p:sldId id="288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Ferrando Puigcerver" initials="JF" lastIdx="1" clrIdx="0">
    <p:extLst>
      <p:ext uri="{19B8F6BF-5375-455C-9EA6-DF929625EA0E}">
        <p15:presenceInfo xmlns:p15="http://schemas.microsoft.com/office/powerpoint/2012/main" userId="00001322e3c5f6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3D712-20FC-44ED-1E6F-4FEB541C89C5}" v="481" dt="2024-05-31T10:10:32.837"/>
    <p1510:client id="{95F00F7E-59DF-230B-AAA2-F2A9022E97EF}" v="235" dt="2024-05-31T14:46:00.552"/>
    <p1510:client id="{ACDAA9F9-4792-C214-69C6-E887E7C92DAA}" v="1308" dt="2024-05-31T21:58:26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66" y="-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17:49:06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6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9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8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1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1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9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7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9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customXml" Target="../ink/ink3.xml"/><Relationship Id="rId7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2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1FB446D-6C42-58F7-1D69-DE2E8E128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17" t="10941" r="2931" b="15098"/>
          <a:stretch/>
        </p:blipFill>
        <p:spPr>
          <a:xfrm>
            <a:off x="3271055" y="10"/>
            <a:ext cx="8920848" cy="6870972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  <a:ln>
            <a:solidFill>
              <a:srgbClr val="92D050"/>
            </a:solidFill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5ABC17C-CEBC-A46C-C46F-A030475A6057}"/>
              </a:ext>
            </a:extLst>
          </p:cNvPr>
          <p:cNvSpPr txBox="1">
            <a:spLocks/>
          </p:cNvSpPr>
          <p:nvPr/>
        </p:nvSpPr>
        <p:spPr>
          <a:xfrm>
            <a:off x="184396" y="2110701"/>
            <a:ext cx="420842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Proyecto de </a:t>
            </a:r>
            <a:br>
              <a:rPr lang="en-US" sz="3600" dirty="0"/>
            </a:br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Lenguaje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Marcas:</a:t>
            </a:r>
            <a:br>
              <a:rPr lang="en-US" sz="2800" dirty="0"/>
            </a:br>
            <a:br>
              <a:rPr lang="en-US" sz="2800" dirty="0"/>
            </a:br>
            <a:r>
              <a:rPr lang="en-US" sz="36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Ferraver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Investments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D085CBC4-1315-D849-5457-888CDADE93CC}"/>
              </a:ext>
            </a:extLst>
          </p:cNvPr>
          <p:cNvSpPr txBox="1">
            <a:spLocks/>
          </p:cNvSpPr>
          <p:nvPr/>
        </p:nvSpPr>
        <p:spPr>
          <a:xfrm>
            <a:off x="661915" y="5676901"/>
            <a:ext cx="3306089" cy="66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Trabajo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realizado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b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Juan Ferrando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Puigcerver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3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Comparativa: código.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0C66AE8-7247-9415-8400-7C3273878B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7" y="2168475"/>
            <a:ext cx="5014812" cy="90232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lipse 7">
            <a:extLst>
              <a:ext uri="{FF2B5EF4-FFF2-40B4-BE49-F238E27FC236}">
                <a16:creationId xmlns:a16="http://schemas.microsoft.com/office/drawing/2014/main" id="{2EF7261E-EC04-C7DF-F300-6E28F01FBB10}"/>
              </a:ext>
            </a:extLst>
          </p:cNvPr>
          <p:cNvSpPr/>
          <p:nvPr/>
        </p:nvSpPr>
        <p:spPr>
          <a:xfrm>
            <a:off x="1997474" y="2008954"/>
            <a:ext cx="1926094" cy="113562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A38E30-CF34-1322-65BC-450CA15ED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4" y="1203399"/>
            <a:ext cx="5003795" cy="6877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3B61E07-2F0A-BE5B-29F9-D6E4AB8E3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0" y="3216704"/>
            <a:ext cx="4562522" cy="28670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19A2FED-6AE2-B03A-88C3-857A61898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86" y="1203400"/>
            <a:ext cx="3143250" cy="186739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EEA24C5-676A-E1AB-19EB-4524AEFA3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42" y="3216703"/>
            <a:ext cx="4333961" cy="20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Reseñas de fondos de inversión.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9ADD12A-9881-4C1C-3039-078BB0C86E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1" y="1130805"/>
            <a:ext cx="10498585" cy="5003665"/>
          </a:xfrm>
        </p:spPr>
      </p:pic>
    </p:spTree>
    <p:extLst>
      <p:ext uri="{BB962C8B-B14F-4D97-AF65-F5344CB8AC3E}">
        <p14:creationId xmlns:p14="http://schemas.microsoft.com/office/powerpoint/2010/main" val="380950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Reseña: código.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9ADD12A-9881-4C1C-3039-078BB0C86E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149905"/>
            <a:ext cx="6117395" cy="29155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lipse 2">
            <a:extLst>
              <a:ext uri="{FF2B5EF4-FFF2-40B4-BE49-F238E27FC236}">
                <a16:creationId xmlns:a16="http://schemas.microsoft.com/office/drawing/2014/main" id="{7685375A-F047-607F-72E1-DC17C2B11775}"/>
              </a:ext>
            </a:extLst>
          </p:cNvPr>
          <p:cNvSpPr/>
          <p:nvPr/>
        </p:nvSpPr>
        <p:spPr>
          <a:xfrm>
            <a:off x="3165759" y="3249237"/>
            <a:ext cx="1074608" cy="68427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CC9414-CD21-187A-2B25-87F4C26BB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54" y="4478559"/>
            <a:ext cx="4048125" cy="1428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CBE9AFD-A394-C652-54AB-35AF0FB1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85" y="4473598"/>
            <a:ext cx="4743635" cy="140785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EAEF807-021A-8EB0-B55E-1339AB463A64}"/>
              </a:ext>
            </a:extLst>
          </p:cNvPr>
          <p:cNvSpPr txBox="1"/>
          <p:nvPr/>
        </p:nvSpPr>
        <p:spPr>
          <a:xfrm>
            <a:off x="6315663" y="4171774"/>
            <a:ext cx="34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Establecer imagen como fondo: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7BF60E9-FE88-721C-18BE-096635BA28EA}"/>
              </a:ext>
            </a:extLst>
          </p:cNvPr>
          <p:cNvCxnSpPr>
            <a:cxnSpLocks/>
          </p:cNvCxnSpPr>
          <p:nvPr/>
        </p:nvCxnSpPr>
        <p:spPr>
          <a:xfrm flipV="1">
            <a:off x="3746377" y="3852909"/>
            <a:ext cx="976543" cy="688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Reseñas de fondos de inversión.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7528CE-272E-8CB3-6B38-B6C8612770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1" y="1225079"/>
            <a:ext cx="10465380" cy="285864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Medio marco 10">
            <a:extLst>
              <a:ext uri="{FF2B5EF4-FFF2-40B4-BE49-F238E27FC236}">
                <a16:creationId xmlns:a16="http://schemas.microsoft.com/office/drawing/2014/main" id="{ACCF23DA-E76E-C0F4-C452-6819D14EF180}"/>
              </a:ext>
            </a:extLst>
          </p:cNvPr>
          <p:cNvSpPr/>
          <p:nvPr/>
        </p:nvSpPr>
        <p:spPr>
          <a:xfrm>
            <a:off x="5193437" y="1242216"/>
            <a:ext cx="45719" cy="186431"/>
          </a:xfrm>
          <a:prstGeom prst="half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Medio marco 11">
            <a:extLst>
              <a:ext uri="{FF2B5EF4-FFF2-40B4-BE49-F238E27FC236}">
                <a16:creationId xmlns:a16="http://schemas.microsoft.com/office/drawing/2014/main" id="{19693020-2F5B-9822-13AA-C4456CAAB175}"/>
              </a:ext>
            </a:extLst>
          </p:cNvPr>
          <p:cNvSpPr/>
          <p:nvPr/>
        </p:nvSpPr>
        <p:spPr>
          <a:xfrm rot="10800000">
            <a:off x="6952846" y="1225079"/>
            <a:ext cx="45719" cy="186431"/>
          </a:xfrm>
          <a:prstGeom prst="halfFram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6388CDC-E1A4-79C3-8730-218594D89C60}"/>
              </a:ext>
            </a:extLst>
          </p:cNvPr>
          <p:cNvCxnSpPr>
            <a:cxnSpLocks/>
          </p:cNvCxnSpPr>
          <p:nvPr/>
        </p:nvCxnSpPr>
        <p:spPr>
          <a:xfrm flipH="1" flipV="1">
            <a:off x="4414378" y="4011891"/>
            <a:ext cx="372165" cy="252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EAB4345-47BF-11A0-B0D3-500D24ED2816}"/>
              </a:ext>
            </a:extLst>
          </p:cNvPr>
          <p:cNvCxnSpPr>
            <a:cxnSpLocks/>
          </p:cNvCxnSpPr>
          <p:nvPr/>
        </p:nvCxnSpPr>
        <p:spPr>
          <a:xfrm flipV="1">
            <a:off x="4786543" y="1335431"/>
            <a:ext cx="557813" cy="483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35A3DD59-512A-37FB-62B0-252773B8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1" y="4114839"/>
            <a:ext cx="3331389" cy="2001209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D4D445A-9854-B708-79D6-01071F5F136D}"/>
              </a:ext>
            </a:extLst>
          </p:cNvPr>
          <p:cNvCxnSpPr>
            <a:cxnSpLocks/>
          </p:cNvCxnSpPr>
          <p:nvPr/>
        </p:nvCxnSpPr>
        <p:spPr>
          <a:xfrm flipH="1">
            <a:off x="4198744" y="5072523"/>
            <a:ext cx="366206" cy="91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51167D7E-946F-6A36-C908-40FC648B5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16" y="4297528"/>
            <a:ext cx="2781300" cy="762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F011DE8-96E5-6F12-4E60-0359B17C7F4F}"/>
              </a:ext>
            </a:extLst>
          </p:cNvPr>
          <p:cNvSpPr txBox="1"/>
          <p:nvPr/>
        </p:nvSpPr>
        <p:spPr>
          <a:xfrm>
            <a:off x="4414378" y="5290649"/>
            <a:ext cx="333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Al establecer el tamaño de las filas, </a:t>
            </a:r>
          </a:p>
          <a:p>
            <a:r>
              <a:rPr lang="es-ES" sz="1600" dirty="0"/>
              <a:t>sobreexcede la altura de la cuadrícula </a:t>
            </a:r>
            <a:br>
              <a:rPr lang="es-ES" sz="1600" dirty="0"/>
            </a:br>
            <a:r>
              <a:rPr lang="es-ES" sz="1600" dirty="0"/>
              <a:t>generando un efecto de “</a:t>
            </a:r>
            <a:r>
              <a:rPr lang="es-ES" sz="1600" dirty="0" err="1"/>
              <a:t>overflow</a:t>
            </a:r>
            <a:r>
              <a:rPr lang="es-ES" sz="1600" dirty="0"/>
              <a:t>.”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7798D5-94E3-14EC-22F0-292D9155FD7C}"/>
              </a:ext>
            </a:extLst>
          </p:cNvPr>
          <p:cNvCxnSpPr>
            <a:cxnSpLocks/>
          </p:cNvCxnSpPr>
          <p:nvPr/>
        </p:nvCxnSpPr>
        <p:spPr>
          <a:xfrm flipH="1" flipV="1">
            <a:off x="7849686" y="4021046"/>
            <a:ext cx="375131" cy="37138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>
            <a:extLst>
              <a:ext uri="{FF2B5EF4-FFF2-40B4-BE49-F238E27FC236}">
                <a16:creationId xmlns:a16="http://schemas.microsoft.com/office/drawing/2014/main" id="{8637B075-ECC9-52BE-913B-CCCE141F71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5"/>
          <a:stretch/>
        </p:blipFill>
        <p:spPr>
          <a:xfrm>
            <a:off x="8259886" y="4164422"/>
            <a:ext cx="303493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Formulario.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03216C-A401-FC97-8203-205EF5226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5" r="24179"/>
          <a:stretch/>
        </p:blipFill>
        <p:spPr>
          <a:xfrm>
            <a:off x="870729" y="1090047"/>
            <a:ext cx="4189541" cy="5060755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7C3B67-C7B2-DB02-9088-D1C4F1CAF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35"/>
          <a:stretch/>
        </p:blipFill>
        <p:spPr>
          <a:xfrm>
            <a:off x="5357682" y="1262091"/>
            <a:ext cx="5856185" cy="111442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2D4B2289-3149-78D4-7FD0-970802B22B14}"/>
              </a:ext>
            </a:extLst>
          </p:cNvPr>
          <p:cNvSpPr/>
          <p:nvPr/>
        </p:nvSpPr>
        <p:spPr>
          <a:xfrm>
            <a:off x="6454066" y="1811045"/>
            <a:ext cx="319596" cy="2308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50CB7DA-BC74-F6E2-B38D-8316A2F03385}"/>
              </a:ext>
            </a:extLst>
          </p:cNvPr>
          <p:cNvSpPr/>
          <p:nvPr/>
        </p:nvSpPr>
        <p:spPr>
          <a:xfrm>
            <a:off x="8674167" y="1972934"/>
            <a:ext cx="319597" cy="23081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FDD974-318A-D2D3-DAF1-CAC0DBD619AF}"/>
              </a:ext>
            </a:extLst>
          </p:cNvPr>
          <p:cNvSpPr txBox="1"/>
          <p:nvPr/>
        </p:nvSpPr>
        <p:spPr>
          <a:xfrm>
            <a:off x="5321399" y="941546"/>
            <a:ext cx="332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Asociación del </a:t>
            </a:r>
            <a:r>
              <a:rPr lang="es-ES" dirty="0" err="1"/>
              <a:t>label</a:t>
            </a:r>
            <a:r>
              <a:rPr lang="es-ES" dirty="0"/>
              <a:t> con input: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DE447C1-9DB7-C3DC-84F0-753C71BC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3"/>
          <a:stretch/>
        </p:blipFill>
        <p:spPr>
          <a:xfrm>
            <a:off x="5357682" y="2771137"/>
            <a:ext cx="5561852" cy="157162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5BF6793-B43A-AD38-E58C-DAB2C75E23F0}"/>
              </a:ext>
            </a:extLst>
          </p:cNvPr>
          <p:cNvSpPr txBox="1"/>
          <p:nvPr/>
        </p:nvSpPr>
        <p:spPr>
          <a:xfrm>
            <a:off x="5321399" y="2401805"/>
            <a:ext cx="615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Establecer el tipo de datos que el usuario introduce con </a:t>
            </a:r>
            <a:r>
              <a:rPr lang="es-ES" dirty="0" err="1"/>
              <a:t>type</a:t>
            </a:r>
            <a:r>
              <a:rPr lang="es-ES" dirty="0"/>
              <a:t>.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C9FE129-A7C8-2D6A-54F8-203264F6A477}"/>
              </a:ext>
            </a:extLst>
          </p:cNvPr>
          <p:cNvSpPr/>
          <p:nvPr/>
        </p:nvSpPr>
        <p:spPr>
          <a:xfrm>
            <a:off x="8158579" y="2976914"/>
            <a:ext cx="399806" cy="24568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2EA02D7-8AC2-7DFA-0799-6E1CA5A45ABB}"/>
              </a:ext>
            </a:extLst>
          </p:cNvPr>
          <p:cNvSpPr/>
          <p:nvPr/>
        </p:nvSpPr>
        <p:spPr>
          <a:xfrm>
            <a:off x="7998781" y="3536998"/>
            <a:ext cx="399806" cy="24568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908ADDD-25D1-BFB9-1903-BA0C299C9DBE}"/>
              </a:ext>
            </a:extLst>
          </p:cNvPr>
          <p:cNvSpPr/>
          <p:nvPr/>
        </p:nvSpPr>
        <p:spPr>
          <a:xfrm>
            <a:off x="7938705" y="4050717"/>
            <a:ext cx="399806" cy="24568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7AF306A-055D-7F96-73FD-773935F9C5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-2361" r="17358" b="84706"/>
          <a:stretch/>
        </p:blipFill>
        <p:spPr>
          <a:xfrm>
            <a:off x="5345845" y="4557390"/>
            <a:ext cx="5868022" cy="3094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3699F70-DCCC-FB31-AEC5-1BC517A00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t="48081" r="23895"/>
          <a:stretch/>
        </p:blipFill>
        <p:spPr>
          <a:xfrm>
            <a:off x="5345845" y="5008847"/>
            <a:ext cx="5868022" cy="909944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93B58CAA-6A0F-0136-417B-3E86A0148F59}"/>
              </a:ext>
            </a:extLst>
          </p:cNvPr>
          <p:cNvSpPr/>
          <p:nvPr/>
        </p:nvSpPr>
        <p:spPr>
          <a:xfrm>
            <a:off x="6254163" y="4569303"/>
            <a:ext cx="399806" cy="24568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2C6E698-0777-314D-4648-CF328B7DE4D1}"/>
              </a:ext>
            </a:extLst>
          </p:cNvPr>
          <p:cNvSpPr/>
          <p:nvPr/>
        </p:nvSpPr>
        <p:spPr>
          <a:xfrm>
            <a:off x="6387328" y="5217750"/>
            <a:ext cx="399806" cy="24568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8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Juego de inversión</a:t>
            </a:r>
            <a:endParaRPr lang="es-E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98DD9DD-1FF3-7037-63A4-0E41EC8FC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09" t="545" r="-200" b="21797"/>
          <a:stretch/>
        </p:blipFill>
        <p:spPr>
          <a:xfrm>
            <a:off x="742142" y="1006322"/>
            <a:ext cx="5084622" cy="2604970"/>
          </a:xfrm>
        </p:spPr>
      </p:pic>
      <p:pic>
        <p:nvPicPr>
          <p:cNvPr id="7" name="Imagen 6" descr="Diagrama, Escala de tiempo&#10;&#10;Descripción generada automáticamente">
            <a:extLst>
              <a:ext uri="{FF2B5EF4-FFF2-40B4-BE49-F238E27FC236}">
                <a16:creationId xmlns:a16="http://schemas.microsoft.com/office/drawing/2014/main" id="{711353D5-3479-A895-B64A-8B3FF7B51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" r="7222" b="-1386"/>
          <a:stretch/>
        </p:blipFill>
        <p:spPr>
          <a:xfrm>
            <a:off x="5931457" y="1373908"/>
            <a:ext cx="5430962" cy="4826137"/>
          </a:xfrm>
          <a:prstGeom prst="rect">
            <a:avLst/>
          </a:prstGeom>
        </p:spPr>
      </p:pic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8126070-0350-B772-0306-0D0D5DB32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80" y="4248785"/>
            <a:ext cx="5090160" cy="18148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9E9E85-914B-D4CE-C503-AF113F6DD50D}"/>
              </a:ext>
            </a:extLst>
          </p:cNvPr>
          <p:cNvSpPr txBox="1"/>
          <p:nvPr/>
        </p:nvSpPr>
        <p:spPr>
          <a:xfrm>
            <a:off x="5936488" y="1000760"/>
            <a:ext cx="5150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cs typeface="Calibri"/>
              </a:rPr>
              <a:t>Resultados según la pérdida o ganancia obtenida.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B614F7F-1E3B-1E45-3C2F-C48F4B271CC3}"/>
              </a:ext>
            </a:extLst>
          </p:cNvPr>
          <p:cNvSpPr txBox="1"/>
          <p:nvPr/>
        </p:nvSpPr>
        <p:spPr>
          <a:xfrm>
            <a:off x="744727" y="3601720"/>
            <a:ext cx="43677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cs typeface="Calibri"/>
              </a:rPr>
              <a:t>Información financiera generada al hacer </a:t>
            </a:r>
            <a:r>
              <a:rPr lang="es-ES" dirty="0" err="1">
                <a:cs typeface="Calibri"/>
              </a:rPr>
              <a:t>click</a:t>
            </a:r>
            <a:r>
              <a:rPr lang="es-ES" dirty="0">
                <a:cs typeface="Calibri"/>
              </a:rPr>
              <a:t> en botón de la empresa deseada.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44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Juego de inversión: código</a:t>
            </a:r>
            <a:endParaRPr lang="es-E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1791C10-ADEA-5CC2-0653-9D1099619A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76947" y="1086009"/>
            <a:ext cx="4690745" cy="2335530"/>
          </a:xfr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4D49A79D-64E3-73D8-EAE1-323DF83E9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" y="4349207"/>
            <a:ext cx="6979920" cy="1238065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387B0DC-FE91-47A5-A9DD-FE05B60D91B4}"/>
              </a:ext>
            </a:extLst>
          </p:cNvPr>
          <p:cNvSpPr/>
          <p:nvPr/>
        </p:nvSpPr>
        <p:spPr>
          <a:xfrm>
            <a:off x="2021939" y="1463074"/>
            <a:ext cx="247406" cy="2558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404A74B-DB17-45B1-1613-0DC318821113}"/>
              </a:ext>
            </a:extLst>
          </p:cNvPr>
          <p:cNvSpPr/>
          <p:nvPr/>
        </p:nvSpPr>
        <p:spPr>
          <a:xfrm>
            <a:off x="2601058" y="2875314"/>
            <a:ext cx="216926" cy="18472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 descr="Escala de tiempo&#10;&#10;Descripción generada automáticamente">
            <a:extLst>
              <a:ext uri="{FF2B5EF4-FFF2-40B4-BE49-F238E27FC236}">
                <a16:creationId xmlns:a16="http://schemas.microsoft.com/office/drawing/2014/main" id="{B26BA995-26EB-4E3E-28B1-8427BE356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488" y="1005840"/>
            <a:ext cx="5457825" cy="286512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18A34DC-1FCF-6D0B-B790-AB56D401F5F5}"/>
              </a:ext>
            </a:extLst>
          </p:cNvPr>
          <p:cNvSpPr txBox="1"/>
          <p:nvPr/>
        </p:nvSpPr>
        <p:spPr>
          <a:xfrm>
            <a:off x="860552" y="3558032"/>
            <a:ext cx="47071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ea typeface="Calibri"/>
                <a:cs typeface="Calibri"/>
              </a:rPr>
              <a:t>El almacenamiento de los datos financieros se hizo creando objetos de la clase empresa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7029D6A-F315-DA05-263A-8F6FEA1DB48F}"/>
              </a:ext>
            </a:extLst>
          </p:cNvPr>
          <p:cNvSpPr txBox="1"/>
          <p:nvPr/>
        </p:nvSpPr>
        <p:spPr>
          <a:xfrm>
            <a:off x="7970783" y="4038600"/>
            <a:ext cx="35448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>
                <a:ea typeface="Calibri"/>
                <a:cs typeface="Calibri"/>
              </a:rPr>
              <a:t>Al llamar a las funciones que me provocaban que se generasen datos financieros nuevos cada vez que las llamaba.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0ACCA87-0786-8674-4243-B6FA91D9FDB2}"/>
              </a:ext>
            </a:extLst>
          </p:cNvPr>
          <p:cNvCxnSpPr/>
          <p:nvPr/>
        </p:nvCxnSpPr>
        <p:spPr>
          <a:xfrm>
            <a:off x="4101667" y="2999232"/>
            <a:ext cx="305071" cy="41000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891C800-4C4E-43D7-7600-5557901437D9}"/>
              </a:ext>
            </a:extLst>
          </p:cNvPr>
          <p:cNvCxnSpPr>
            <a:cxnSpLocks/>
          </p:cNvCxnSpPr>
          <p:nvPr/>
        </p:nvCxnSpPr>
        <p:spPr>
          <a:xfrm flipH="1">
            <a:off x="4402327" y="2529236"/>
            <a:ext cx="514775" cy="8756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5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Juego de inversión: código (II)</a:t>
            </a:r>
            <a:endParaRPr lang="es-E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3D1A886D-A662-B626-7BAF-44A247CFE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61" r="-220" b="18379"/>
          <a:stretch/>
        </p:blipFill>
        <p:spPr>
          <a:xfrm>
            <a:off x="895468" y="1025584"/>
            <a:ext cx="4295671" cy="1088074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A9B05211-9698-F008-942F-E234E9C36F3A}"/>
              </a:ext>
            </a:extLst>
          </p:cNvPr>
          <p:cNvSpPr/>
          <p:nvPr/>
        </p:nvSpPr>
        <p:spPr>
          <a:xfrm>
            <a:off x="894289" y="1886304"/>
            <a:ext cx="1006336" cy="24022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Marcador de contenido 26" descr="Texto&#10;&#10;Descripción generada automáticamente">
            <a:extLst>
              <a:ext uri="{FF2B5EF4-FFF2-40B4-BE49-F238E27FC236}">
                <a16:creationId xmlns:a16="http://schemas.microsoft.com/office/drawing/2014/main" id="{E95F2886-354E-B0E8-FA84-EC9E6BCB55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47889" y="2218713"/>
            <a:ext cx="6096000" cy="3894422"/>
          </a:xfr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80E54E74-380E-38D9-7F06-2A8FD092253A}"/>
              </a:ext>
            </a:extLst>
          </p:cNvPr>
          <p:cNvSpPr/>
          <p:nvPr/>
        </p:nvSpPr>
        <p:spPr>
          <a:xfrm>
            <a:off x="2446510" y="2968157"/>
            <a:ext cx="1250929" cy="24022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C70F69A-8387-9593-4AE5-77F8098D7906}"/>
              </a:ext>
            </a:extLst>
          </p:cNvPr>
          <p:cNvSpPr txBox="1"/>
          <p:nvPr/>
        </p:nvSpPr>
        <p:spPr>
          <a:xfrm>
            <a:off x="7194784" y="2762014"/>
            <a:ext cx="41909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>
                <a:ea typeface="Calibri"/>
                <a:cs typeface="Calibri"/>
              </a:rPr>
              <a:t>Conseguir añadir una nueva elección: </a:t>
            </a:r>
          </a:p>
          <a:p>
            <a:r>
              <a:rPr lang="es-ES" dirty="0">
                <a:ea typeface="Calibri"/>
                <a:cs typeface="Calibri"/>
              </a:rPr>
              <a:t>Se usó </a:t>
            </a:r>
            <a:r>
              <a:rPr lang="es-ES" err="1">
                <a:ea typeface="Calibri"/>
                <a:cs typeface="Calibri"/>
              </a:rPr>
              <a:t>creatElement</a:t>
            </a:r>
            <a:r>
              <a:rPr lang="es-ES" dirty="0">
                <a:ea typeface="Calibri"/>
                <a:cs typeface="Calibri"/>
              </a:rPr>
              <a:t> para crear el </a:t>
            </a:r>
            <a:r>
              <a:rPr lang="es-ES" err="1">
                <a:ea typeface="Calibri"/>
                <a:cs typeface="Calibri"/>
              </a:rPr>
              <a:t>div</a:t>
            </a:r>
            <a:r>
              <a:rPr lang="es-ES" dirty="0">
                <a:ea typeface="Calibri"/>
                <a:cs typeface="Calibri"/>
              </a:rPr>
              <a:t> al que se le añadió mediante un </a:t>
            </a:r>
            <a:r>
              <a:rPr lang="es-ES" err="1">
                <a:ea typeface="Calibri"/>
                <a:cs typeface="Calibri"/>
              </a:rPr>
              <a:t>appenChild</a:t>
            </a:r>
            <a:r>
              <a:rPr lang="es-ES" dirty="0">
                <a:ea typeface="Calibri"/>
                <a:cs typeface="Calibri"/>
              </a:rPr>
              <a:t> el </a:t>
            </a:r>
            <a:r>
              <a:rPr lang="es-ES" err="1">
                <a:ea typeface="Calibri"/>
                <a:cs typeface="Calibri"/>
              </a:rPr>
              <a:t>select</a:t>
            </a:r>
            <a:r>
              <a:rPr lang="es-ES" dirty="0">
                <a:ea typeface="Calibri"/>
                <a:cs typeface="Calibri"/>
              </a:rPr>
              <a:t> y el input.</a:t>
            </a:r>
          </a:p>
          <a:p>
            <a:endParaRPr lang="es-E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dirty="0">
                <a:ea typeface="Calibri"/>
                <a:cs typeface="Calibri"/>
              </a:rPr>
              <a:t>Finalmente, </a:t>
            </a:r>
            <a:r>
              <a:rPr lang="es-ES">
                <a:ea typeface="Calibri"/>
                <a:cs typeface="Calibri"/>
              </a:rPr>
              <a:t>mediante </a:t>
            </a:r>
          </a:p>
          <a:p>
            <a:r>
              <a:rPr lang="es-ES" dirty="0" err="1">
                <a:ea typeface="Calibri"/>
                <a:cs typeface="Calibri"/>
              </a:rPr>
              <a:t>parentNode.insertBefore</a:t>
            </a:r>
            <a:r>
              <a:rPr lang="es-ES" dirty="0">
                <a:ea typeface="Calibri"/>
                <a:cs typeface="Calibri"/>
              </a:rPr>
              <a:t> para realizar la inserción justo después del último elemento "</a:t>
            </a:r>
            <a:r>
              <a:rPr lang="es-ES" dirty="0" err="1">
                <a:ea typeface="Calibri"/>
                <a:cs typeface="Calibri"/>
              </a:rPr>
              <a:t>divEligeEmpresa</a:t>
            </a:r>
            <a:r>
              <a:rPr lang="es-ES" dirty="0">
                <a:ea typeface="Calibri"/>
                <a:cs typeface="Calibri"/>
              </a:rPr>
              <a:t>".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18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Página principal.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EB2001A-04B0-50EA-F00B-3B1381ADE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2" y="1031578"/>
            <a:ext cx="10460756" cy="5050741"/>
          </a:xfrm>
        </p:spPr>
      </p:pic>
    </p:spTree>
    <p:extLst>
      <p:ext uri="{BB962C8B-B14F-4D97-AF65-F5344CB8AC3E}">
        <p14:creationId xmlns:p14="http://schemas.microsoft.com/office/powerpoint/2010/main" val="17495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Página principal: código(I).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Marcador de contenido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E37FE24-26B6-0D53-7C4A-B556D3842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8288" t="22959" r="10977" b="47891"/>
          <a:stretch/>
        </p:blipFill>
        <p:spPr>
          <a:xfrm>
            <a:off x="608676" y="4660686"/>
            <a:ext cx="5670461" cy="1194491"/>
          </a:xfr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C7CE100-CBFA-3131-499E-814C805BC3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6" b="-240"/>
          <a:stretch/>
        </p:blipFill>
        <p:spPr>
          <a:xfrm>
            <a:off x="6358255" y="1974850"/>
            <a:ext cx="5002683" cy="408686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C65F083-914F-34B4-6DBE-D72C6E7BFC7F}"/>
              </a:ext>
            </a:extLst>
          </p:cNvPr>
          <p:cNvSpPr txBox="1"/>
          <p:nvPr/>
        </p:nvSpPr>
        <p:spPr>
          <a:xfrm>
            <a:off x="782320" y="2753360"/>
            <a:ext cx="503936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Calibri"/>
                <a:cs typeface="Calibri"/>
              </a:rPr>
              <a:t>Se establece un fondo claro para todos los puntos de la lista al posicionar el cursor y un borde lateral que resalta el campo seleccionado.</a:t>
            </a:r>
          </a:p>
          <a:p>
            <a:endParaRPr lang="es-ES" sz="800" dirty="0">
              <a:ea typeface="Calibri"/>
              <a:cs typeface="Calibri"/>
            </a:endParaRPr>
          </a:p>
          <a:p>
            <a:endParaRPr lang="es-ES" sz="800" dirty="0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Además, utilizando los selectores nos situamos en la etiqueta HTML deseada y se le pone un doble borde lateral para darle un efecto más visual.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6C484A2-555F-1698-FEC5-4C806084D5B4}"/>
              </a:ext>
            </a:extLst>
          </p:cNvPr>
          <p:cNvCxnSpPr/>
          <p:nvPr/>
        </p:nvCxnSpPr>
        <p:spPr>
          <a:xfrm>
            <a:off x="5557520" y="4450080"/>
            <a:ext cx="894080" cy="944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064AAB96-DC32-4C46-3A7F-C3E3ECBD8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0" t="6272" r="21284" b="13366"/>
          <a:stretch/>
        </p:blipFill>
        <p:spPr>
          <a:xfrm>
            <a:off x="675986" y="998348"/>
            <a:ext cx="5666408" cy="1651611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20E943E-AFD8-40C4-EE6B-EB517A86CC2D}"/>
              </a:ext>
            </a:extLst>
          </p:cNvPr>
          <p:cNvCxnSpPr>
            <a:cxnSpLocks/>
          </p:cNvCxnSpPr>
          <p:nvPr/>
        </p:nvCxnSpPr>
        <p:spPr>
          <a:xfrm>
            <a:off x="5537200" y="3007360"/>
            <a:ext cx="934720" cy="254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9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1249680"/>
            <a:ext cx="10901680" cy="55067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5"/>
            <a:ext cx="10901680" cy="1048205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Currículo de Warren Buffet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E54D9DB-2ED3-FE33-CA5F-DEB840EB4B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381760"/>
            <a:ext cx="5303520" cy="5274765"/>
          </a:xfrm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3E0C780B-10B6-2FD8-B917-D79DD5A7B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1624"/>
            <a:ext cx="5303520" cy="5274765"/>
          </a:xfrm>
          <a:effectLst>
            <a:glow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988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Página principal: código(II).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Marcador de contenido 18" descr="Texto&#10;&#10;Descripción generada automáticamente">
            <a:extLst>
              <a:ext uri="{FF2B5EF4-FFF2-40B4-BE49-F238E27FC236}">
                <a16:creationId xmlns:a16="http://schemas.microsoft.com/office/drawing/2014/main" id="{9B05688C-E6B1-27F5-7C05-F7C716EEF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844040" y="1000905"/>
            <a:ext cx="8412480" cy="2566698"/>
          </a:xfr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2AA71442-D3F7-F55B-7286-0BB7F167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" y="4052888"/>
            <a:ext cx="5645150" cy="19831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CA64030-4A46-F838-7CB4-A4306A8018F4}"/>
              </a:ext>
            </a:extLst>
          </p:cNvPr>
          <p:cNvSpPr txBox="1"/>
          <p:nvPr/>
        </p:nvSpPr>
        <p:spPr>
          <a:xfrm>
            <a:off x="809752" y="3701288"/>
            <a:ext cx="5639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 dirty="0">
                <a:cs typeface="Calibri" panose="020F0502020204030204"/>
              </a:rPr>
              <a:t>Funcionamiento del desplazamiento de las imágenes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44BA943-A602-F311-835B-602F0BC9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950" y="4051935"/>
            <a:ext cx="3756660" cy="1985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45CBBC-958B-0AEB-187A-FDF894C4A50C}"/>
              </a:ext>
            </a:extLst>
          </p:cNvPr>
          <p:cNvSpPr txBox="1"/>
          <p:nvPr/>
        </p:nvSpPr>
        <p:spPr>
          <a:xfrm>
            <a:off x="7383271" y="3701287"/>
            <a:ext cx="22158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 dirty="0">
                <a:cs typeface="Calibri" panose="020F0502020204030204"/>
              </a:rPr>
              <a:t>Temporizador</a:t>
            </a:r>
            <a:endParaRPr lang="es-E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6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Página principal: código(III).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1EF4C977-CC83-C0A5-7635-95E84C381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519420" y="2372202"/>
            <a:ext cx="5897880" cy="3664585"/>
          </a:xfr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A8EE7C14-AE4A-9B89-4421-09268194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22" y="1187768"/>
            <a:ext cx="4156075" cy="1637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3EE641A-59D1-6CD9-45A3-582B34F954B0}"/>
              </a:ext>
            </a:extLst>
          </p:cNvPr>
          <p:cNvSpPr txBox="1"/>
          <p:nvPr/>
        </p:nvSpPr>
        <p:spPr>
          <a:xfrm>
            <a:off x="1049528" y="3308096"/>
            <a:ext cx="422148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cs typeface="Calibri" panose="020F0502020204030204"/>
              </a:rPr>
              <a:t>Mediante la comprobación en el almacenamiento local se comprueba si existe o no "visitas".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cs typeface="Calibri" panose="020F0502020204030204"/>
              </a:rPr>
              <a:t>Y  con un </a:t>
            </a:r>
            <a:r>
              <a:rPr lang="es-ES" dirty="0" err="1">
                <a:cs typeface="Calibri" panose="020F0502020204030204"/>
              </a:rPr>
              <a:t>window.onload</a:t>
            </a:r>
            <a:r>
              <a:rPr lang="es-ES" dirty="0">
                <a:cs typeface="Calibri" panose="020F0502020204030204"/>
              </a:rPr>
              <a:t> se tiene en cuenta cada vez que se carga la página.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940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Conclusiones.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439181-F89E-4A51-6BE2-389DEC7E8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508" y="1085691"/>
            <a:ext cx="9976612" cy="85550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La realización de los distintos trabajos se han ido documentando en el documento técnico conforme a su realización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181DB8-C085-1F2D-EA72-A415808B2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" t="3475" r="1157"/>
          <a:stretch/>
        </p:blipFill>
        <p:spPr>
          <a:xfrm>
            <a:off x="2212700" y="2056264"/>
            <a:ext cx="7144660" cy="38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5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Conclusiones.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FA496-06CA-34A5-AEF1-3E0B77506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3968"/>
          <a:stretch/>
        </p:blipFill>
        <p:spPr>
          <a:xfrm>
            <a:off x="1551096" y="1127760"/>
            <a:ext cx="7722444" cy="48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7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Conclusiones.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48A4B6-2C86-DF35-4542-C414B7F0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4" y="993485"/>
            <a:ext cx="8391525" cy="50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8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17285"/>
            <a:ext cx="10901680" cy="52793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7"/>
            <a:ext cx="10901680" cy="715808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Conclusiones.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438107-84CB-D98D-6607-DBE4A58D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70" y="1136603"/>
            <a:ext cx="8587740" cy="49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6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1249680"/>
            <a:ext cx="10901680" cy="55067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5"/>
            <a:ext cx="10901680" cy="1048205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Frases de Warren Buffet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C62E765-6DBB-1C65-F8AB-3DD4E81BB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" y="1292858"/>
            <a:ext cx="10744026" cy="5363667"/>
          </a:xfrm>
        </p:spPr>
      </p:pic>
    </p:spTree>
    <p:extLst>
      <p:ext uri="{BB962C8B-B14F-4D97-AF65-F5344CB8AC3E}">
        <p14:creationId xmlns:p14="http://schemas.microsoft.com/office/powerpoint/2010/main" val="22311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1249680"/>
            <a:ext cx="10901680" cy="550672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5"/>
            <a:ext cx="10901680" cy="1048205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Frases: código.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0C0FCF-E1F5-47C4-0E69-08E5059FC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8" y="1733502"/>
            <a:ext cx="2674572" cy="33553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E327F35-5000-FC07-D0C7-BF53FF682F0B}"/>
              </a:ext>
            </a:extLst>
          </p:cNvPr>
          <p:cNvSpPr txBox="1"/>
          <p:nvPr/>
        </p:nvSpPr>
        <p:spPr>
          <a:xfrm>
            <a:off x="742864" y="1364170"/>
            <a:ext cx="289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Estructurando la página web: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3E1E46-449D-00EC-34EB-FFB934230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65" y="1906394"/>
            <a:ext cx="3586010" cy="42626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407DDE-006A-BDFC-9FAF-8610D71ABAE9}"/>
              </a:ext>
            </a:extLst>
          </p:cNvPr>
          <p:cNvSpPr txBox="1"/>
          <p:nvPr/>
        </p:nvSpPr>
        <p:spPr>
          <a:xfrm>
            <a:off x="3840508" y="1613078"/>
            <a:ext cx="4091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Distribuir y posicionar los elementos HTML: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A3BCB7-9F34-652A-50FA-9CEBF1C018B4}"/>
              </a:ext>
            </a:extLst>
          </p:cNvPr>
          <p:cNvSpPr txBox="1"/>
          <p:nvPr/>
        </p:nvSpPr>
        <p:spPr>
          <a:xfrm>
            <a:off x="7666741" y="2564008"/>
            <a:ext cx="331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/>
              <a:t>Pseudo-elementos</a:t>
            </a:r>
            <a:r>
              <a:rPr lang="es-ES" sz="1600" dirty="0"/>
              <a:t> :after y :</a:t>
            </a:r>
            <a:r>
              <a:rPr lang="es-ES" sz="1600" dirty="0" err="1"/>
              <a:t>before</a:t>
            </a:r>
            <a:endParaRPr lang="es-E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FFE2DC0-1CF8-3D16-EB7E-CCD4749DE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558" y="2902562"/>
            <a:ext cx="3658905" cy="32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96150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Escala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684C64-1AFF-7967-8739-57807631F2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111" b="-382"/>
          <a:stretch/>
        </p:blipFill>
        <p:spPr>
          <a:xfrm>
            <a:off x="680720" y="1396013"/>
            <a:ext cx="5247691" cy="4623047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84E10B-8A70-E37E-5F38-79BAE706AD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>
          <a:xfrm>
            <a:off x="6019060" y="1396013"/>
            <a:ext cx="5397623" cy="46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96150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Escala: código.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E7D4084-8032-782A-2785-160F0F88CA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70" y="1466784"/>
            <a:ext cx="2737328" cy="3255819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D9476F7-0979-600C-43A6-24227811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3" y="1252191"/>
            <a:ext cx="4058043" cy="485520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0BABA52-82CC-C5BA-6957-D206E5602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7"/>
          <a:stretch/>
        </p:blipFill>
        <p:spPr>
          <a:xfrm>
            <a:off x="7762592" y="1771095"/>
            <a:ext cx="3716997" cy="12163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3447181-4533-9780-7887-66AEC391B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53" y="4811818"/>
            <a:ext cx="5334744" cy="1295581"/>
          </a:xfrm>
          <a:prstGeom prst="rect">
            <a:avLst/>
          </a:prstGeom>
        </p:spPr>
      </p:pic>
      <p:sp>
        <p:nvSpPr>
          <p:cNvPr id="18" name="Flecha: en U 17">
            <a:extLst>
              <a:ext uri="{FF2B5EF4-FFF2-40B4-BE49-F238E27FC236}">
                <a16:creationId xmlns:a16="http://schemas.microsoft.com/office/drawing/2014/main" id="{8EEBDF83-A7FE-CDF8-4F4B-799DD61947ED}"/>
              </a:ext>
            </a:extLst>
          </p:cNvPr>
          <p:cNvSpPr/>
          <p:nvPr/>
        </p:nvSpPr>
        <p:spPr>
          <a:xfrm>
            <a:off x="6936420" y="1272680"/>
            <a:ext cx="1213281" cy="407933"/>
          </a:xfrm>
          <a:prstGeom prst="uturnArrow">
            <a:avLst>
              <a:gd name="adj1" fmla="val 22824"/>
              <a:gd name="adj2" fmla="val 25000"/>
              <a:gd name="adj3" fmla="val 46763"/>
              <a:gd name="adj4" fmla="val 50000"/>
              <a:gd name="adj5" fmla="val 100000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Flecha: doblada 20">
            <a:extLst>
              <a:ext uri="{FF2B5EF4-FFF2-40B4-BE49-F238E27FC236}">
                <a16:creationId xmlns:a16="http://schemas.microsoft.com/office/drawing/2014/main" id="{B0FDF933-0762-B0D1-487E-96C9291B739C}"/>
              </a:ext>
            </a:extLst>
          </p:cNvPr>
          <p:cNvSpPr/>
          <p:nvPr/>
        </p:nvSpPr>
        <p:spPr>
          <a:xfrm rot="5400000">
            <a:off x="7486983" y="4139530"/>
            <a:ext cx="671446" cy="559293"/>
          </a:xfrm>
          <a:prstGeom prst="bent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7EC2615-D27F-4EB0-3869-1656ED8CB139}"/>
              </a:ext>
            </a:extLst>
          </p:cNvPr>
          <p:cNvSpPr/>
          <p:nvPr/>
        </p:nvSpPr>
        <p:spPr>
          <a:xfrm>
            <a:off x="5983550" y="5185091"/>
            <a:ext cx="952870" cy="20612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942E82A-43EA-9E59-2451-9FEA06349BE6}"/>
              </a:ext>
            </a:extLst>
          </p:cNvPr>
          <p:cNvSpPr/>
          <p:nvPr/>
        </p:nvSpPr>
        <p:spPr>
          <a:xfrm>
            <a:off x="7822706" y="1919454"/>
            <a:ext cx="952870" cy="20612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1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Diálogo.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D0E3C7-0C80-CAF9-28D8-A0B91244A2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7"/>
          <a:stretch/>
        </p:blipFill>
        <p:spPr>
          <a:xfrm>
            <a:off x="680720" y="1402672"/>
            <a:ext cx="5921326" cy="3592128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F56F598-990A-BA45-BCAA-B07B5AAC4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4"/>
          <a:stretch/>
        </p:blipFill>
        <p:spPr>
          <a:xfrm>
            <a:off x="6686644" y="1402672"/>
            <a:ext cx="4824636" cy="467520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E13F7E-AFCE-3863-1770-B24524BB4D49}"/>
              </a:ext>
            </a:extLst>
          </p:cNvPr>
          <p:cNvSpPr txBox="1"/>
          <p:nvPr/>
        </p:nvSpPr>
        <p:spPr>
          <a:xfrm>
            <a:off x="7884975" y="992622"/>
            <a:ext cx="262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Diálogo responsive:</a:t>
            </a:r>
          </a:p>
        </p:txBody>
      </p:sp>
    </p:spTree>
    <p:extLst>
      <p:ext uri="{BB962C8B-B14F-4D97-AF65-F5344CB8AC3E}">
        <p14:creationId xmlns:p14="http://schemas.microsoft.com/office/powerpoint/2010/main" val="32914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Diálogo: código.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68A3663-FFE5-9571-1312-1B34544AEB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75" y="1344275"/>
            <a:ext cx="5181600" cy="2084725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67B190-1E57-CEDE-2A54-0FBC7DBEB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01" y="1560159"/>
            <a:ext cx="4038600" cy="4248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Imagen 17">
            <a:extLst>
              <a:ext uri="{FF2B5EF4-FFF2-40B4-BE49-F238E27FC236}">
                <a16:creationId xmlns:a16="http://schemas.microsoft.com/office/drawing/2014/main" id="{D9E50C2D-3226-230B-0AB8-4E8D85E94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26" y="4528906"/>
            <a:ext cx="5305425" cy="135255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48EF9EA-D42D-C3AF-0F6F-3CCA8341ACC0}"/>
              </a:ext>
            </a:extLst>
          </p:cNvPr>
          <p:cNvSpPr txBox="1"/>
          <p:nvPr/>
        </p:nvSpPr>
        <p:spPr>
          <a:xfrm>
            <a:off x="6820501" y="1181951"/>
            <a:ext cx="29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los bocadillos: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A040E84-5854-42A1-5FF8-33BEF08929BE}"/>
              </a:ext>
            </a:extLst>
          </p:cNvPr>
          <p:cNvSpPr txBox="1"/>
          <p:nvPr/>
        </p:nvSpPr>
        <p:spPr>
          <a:xfrm>
            <a:off x="1121473" y="4159574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Font-</a:t>
            </a:r>
            <a:r>
              <a:rPr lang="es-ES" dirty="0" err="1"/>
              <a:t>face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5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6">
                <a:lumMod val="60000"/>
                <a:lumOff val="4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159A71F-7F3A-A86F-748E-6E21FC2675E9}"/>
              </a:ext>
            </a:extLst>
          </p:cNvPr>
          <p:cNvSpPr/>
          <p:nvPr/>
        </p:nvSpPr>
        <p:spPr>
          <a:xfrm>
            <a:off x="609600" y="976544"/>
            <a:ext cx="10901680" cy="522007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712631E-D976-5327-C2A8-E79BAA6D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1476"/>
            <a:ext cx="10901680" cy="842760"/>
          </a:xfrm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b="1" dirty="0"/>
              <a:t>Comparativa de inversores.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2B3391-58DF-C019-B598-7FEA69211C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/>
          <a:stretch/>
        </p:blipFill>
        <p:spPr>
          <a:xfrm>
            <a:off x="754601" y="1218948"/>
            <a:ext cx="10688715" cy="482674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14:cNvPr>
              <p14:cNvContentPartPr/>
              <p14:nvPr/>
            </p14:nvContentPartPr>
            <p14:xfrm>
              <a:off x="3328717" y="4749162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7E18489-161C-19F5-C79E-030FD0000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597" y="4743042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5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775</TotalTime>
  <Words>402</Words>
  <Application>Microsoft Office PowerPoint</Application>
  <PresentationFormat>Panorámica</PresentationFormat>
  <Paragraphs>55</Paragraphs>
  <Slides>25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Presentación de PowerPoint</vt:lpstr>
      <vt:lpstr>Currículo de Warren Buffet</vt:lpstr>
      <vt:lpstr>Frases de Warren Buffet</vt:lpstr>
      <vt:lpstr>Frases: código.</vt:lpstr>
      <vt:lpstr>Escala</vt:lpstr>
      <vt:lpstr>Escala: código.</vt:lpstr>
      <vt:lpstr>Diálogo.</vt:lpstr>
      <vt:lpstr>Diálogo: código.</vt:lpstr>
      <vt:lpstr>Comparativa de inversores.</vt:lpstr>
      <vt:lpstr>Comparativa: código.</vt:lpstr>
      <vt:lpstr>Reseñas de fondos de inversión.</vt:lpstr>
      <vt:lpstr>Reseña: código.</vt:lpstr>
      <vt:lpstr>Reseñas de fondos de inversión.</vt:lpstr>
      <vt:lpstr>Formulario.</vt:lpstr>
      <vt:lpstr>Juego de inversión</vt:lpstr>
      <vt:lpstr>Juego de inversión: código</vt:lpstr>
      <vt:lpstr>Juego de inversión: código (II)</vt:lpstr>
      <vt:lpstr>Página principal.</vt:lpstr>
      <vt:lpstr>Página principal: código(I).</vt:lpstr>
      <vt:lpstr>Página principal: código(II).</vt:lpstr>
      <vt:lpstr>Página principal: código(III).</vt:lpstr>
      <vt:lpstr>Conclusiones.</vt:lpstr>
      <vt:lpstr>Conclusiones.</vt:lpstr>
      <vt:lpstr>Conclusiones.</vt:lpstr>
      <vt:lpstr>Conclusiones.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Ferrando Puigcerver</dc:creator>
  <cp:lastModifiedBy>Juan Ferrando Puigcerver</cp:lastModifiedBy>
  <cp:revision>459</cp:revision>
  <dcterms:created xsi:type="dcterms:W3CDTF">2024-05-29T16:17:21Z</dcterms:created>
  <dcterms:modified xsi:type="dcterms:W3CDTF">2024-06-01T11:04:05Z</dcterms:modified>
</cp:coreProperties>
</file>